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lvl1pPr algn="ctr" defTabSz="584200">
      <a:defRPr sz="4000">
        <a:latin typeface="+mj-lt"/>
        <a:ea typeface="+mj-ea"/>
        <a:cs typeface="+mj-cs"/>
        <a:sym typeface="Helvetica"/>
      </a:defRPr>
    </a:lvl1pPr>
    <a:lvl2pPr indent="228600" algn="ctr" defTabSz="584200">
      <a:defRPr sz="4000">
        <a:latin typeface="+mj-lt"/>
        <a:ea typeface="+mj-ea"/>
        <a:cs typeface="+mj-cs"/>
        <a:sym typeface="Helvetica"/>
      </a:defRPr>
    </a:lvl2pPr>
    <a:lvl3pPr indent="457200" algn="ctr" defTabSz="584200">
      <a:defRPr sz="4000">
        <a:latin typeface="+mj-lt"/>
        <a:ea typeface="+mj-ea"/>
        <a:cs typeface="+mj-cs"/>
        <a:sym typeface="Helvetica"/>
      </a:defRPr>
    </a:lvl3pPr>
    <a:lvl4pPr indent="685800" algn="ctr" defTabSz="584200">
      <a:defRPr sz="4000">
        <a:latin typeface="+mj-lt"/>
        <a:ea typeface="+mj-ea"/>
        <a:cs typeface="+mj-cs"/>
        <a:sym typeface="Helvetica"/>
      </a:defRPr>
    </a:lvl4pPr>
    <a:lvl5pPr indent="914400" algn="ctr" defTabSz="584200">
      <a:defRPr sz="4000">
        <a:latin typeface="+mj-lt"/>
        <a:ea typeface="+mj-ea"/>
        <a:cs typeface="+mj-cs"/>
        <a:sym typeface="Helvetica"/>
      </a:defRPr>
    </a:lvl5pPr>
    <a:lvl6pPr algn="ctr" defTabSz="584200">
      <a:defRPr sz="4000">
        <a:latin typeface="+mj-lt"/>
        <a:ea typeface="+mj-ea"/>
        <a:cs typeface="+mj-cs"/>
        <a:sym typeface="Helvetica"/>
      </a:defRPr>
    </a:lvl6pPr>
    <a:lvl7pPr algn="ctr" defTabSz="584200">
      <a:defRPr sz="4000">
        <a:latin typeface="+mj-lt"/>
        <a:ea typeface="+mj-ea"/>
        <a:cs typeface="+mj-cs"/>
        <a:sym typeface="Helvetica"/>
      </a:defRPr>
    </a:lvl7pPr>
    <a:lvl8pPr algn="ctr" defTabSz="584200">
      <a:defRPr sz="4000">
        <a:latin typeface="+mj-lt"/>
        <a:ea typeface="+mj-ea"/>
        <a:cs typeface="+mj-cs"/>
        <a:sym typeface="Helvetica"/>
      </a:defRPr>
    </a:lvl8pPr>
    <a:lvl9pPr algn="ctr" defTabSz="584200">
      <a:defRPr sz="40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CBD3E7"/>
          </a:solidFill>
        </a:fill>
      </a:tcStyle>
    </a:wholeTbl>
    <a:band2H>
      <a:tcTxStyle b="def" i="def"/>
      <a:tcStyle>
        <a:tcBdr/>
        <a:fill>
          <a:solidFill>
            <a:srgbClr val="E7EAF3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1B6BBC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381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1B6BBC"/>
          </a:solidFill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381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1B6BBC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E2E2E2"/>
          </a:solidFill>
        </a:fill>
      </a:tcStyle>
    </a:wholeTbl>
    <a:band2H>
      <a:tcTxStyle b="def" i="def"/>
      <a:tcStyle>
        <a:tcBdr/>
        <a:fill>
          <a:solidFill>
            <a:srgbClr val="F1F1F1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381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381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AAAAAA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CDDDE5"/>
          </a:solidFill>
        </a:fill>
      </a:tcStyle>
    </a:wholeTbl>
    <a:band2H>
      <a:tcTxStyle b="def" i="def"/>
      <a:tcStyle>
        <a:tcBdr/>
        <a:fill>
          <a:solidFill>
            <a:srgbClr val="E7EFF2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3C9AB6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381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3C9AB6"/>
          </a:solidFill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381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3C9AB6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000000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B6BBC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B6BBC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381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381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1" name="Shape 1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/>
          <a:p>
            <a:pPr lvl="0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defTabSz="457200">
        <a:defRPr sz="1200">
          <a:latin typeface="+mj-lt"/>
          <a:ea typeface="+mj-ea"/>
          <a:cs typeface="+mj-cs"/>
          <a:sym typeface="Helvetica"/>
        </a:defRPr>
      </a:lvl1pPr>
      <a:lvl2pPr defTabSz="457200">
        <a:defRPr sz="1200">
          <a:latin typeface="+mj-lt"/>
          <a:ea typeface="+mj-ea"/>
          <a:cs typeface="+mj-cs"/>
          <a:sym typeface="Helvetica"/>
        </a:defRPr>
      </a:lvl2pPr>
      <a:lvl3pPr defTabSz="457200">
        <a:defRPr sz="1200">
          <a:latin typeface="+mj-lt"/>
          <a:ea typeface="+mj-ea"/>
          <a:cs typeface="+mj-cs"/>
          <a:sym typeface="Helvetica"/>
        </a:defRPr>
      </a:lvl3pPr>
      <a:lvl4pPr defTabSz="457200">
        <a:defRPr sz="1200">
          <a:latin typeface="+mj-lt"/>
          <a:ea typeface="+mj-ea"/>
          <a:cs typeface="+mj-cs"/>
          <a:sym typeface="Helvetica"/>
        </a:defRPr>
      </a:lvl4pPr>
      <a:lvl5pPr defTabSz="457200">
        <a:defRPr sz="1200">
          <a:latin typeface="+mj-lt"/>
          <a:ea typeface="+mj-ea"/>
          <a:cs typeface="+mj-cs"/>
          <a:sym typeface="Helvetica"/>
        </a:defRPr>
      </a:lvl5pPr>
      <a:lvl6pPr indent="457200" defTabSz="457200">
        <a:defRPr sz="1200">
          <a:latin typeface="+mj-lt"/>
          <a:ea typeface="+mj-ea"/>
          <a:cs typeface="+mj-cs"/>
          <a:sym typeface="Helvetica"/>
        </a:defRPr>
      </a:lvl6pPr>
      <a:lvl7pPr indent="914400" defTabSz="457200">
        <a:defRPr sz="1200">
          <a:latin typeface="+mj-lt"/>
          <a:ea typeface="+mj-ea"/>
          <a:cs typeface="+mj-cs"/>
          <a:sym typeface="Helvetica"/>
        </a:defRPr>
      </a:lvl7pPr>
      <a:lvl8pPr indent="1371600" defTabSz="457200">
        <a:defRPr sz="1200">
          <a:latin typeface="+mj-lt"/>
          <a:ea typeface="+mj-ea"/>
          <a:cs typeface="+mj-cs"/>
          <a:sym typeface="Helvetica"/>
        </a:defRPr>
      </a:lvl8pPr>
      <a:lvl9pPr indent="1828800" defTabSz="457200">
        <a:defRPr sz="1200">
          <a:latin typeface="+mj-lt"/>
          <a:ea typeface="+mj-ea"/>
          <a:cs typeface="+mj-cs"/>
          <a:sym typeface="Helvetica"/>
        </a:defRPr>
      </a:lvl9pPr>
    </p:titleStyle>
    <p:bodyStyle>
      <a:lvl1pPr defTabSz="457200">
        <a:defRPr sz="1200">
          <a:latin typeface="+mj-lt"/>
          <a:ea typeface="+mj-ea"/>
          <a:cs typeface="+mj-cs"/>
          <a:sym typeface="Helvetica"/>
        </a:defRPr>
      </a:lvl1pPr>
      <a:lvl2pPr indent="228600" defTabSz="457200">
        <a:defRPr sz="1200">
          <a:latin typeface="+mj-lt"/>
          <a:ea typeface="+mj-ea"/>
          <a:cs typeface="+mj-cs"/>
          <a:sym typeface="Helvetica"/>
        </a:defRPr>
      </a:lvl2pPr>
      <a:lvl3pPr indent="457200" defTabSz="457200">
        <a:defRPr sz="1200">
          <a:latin typeface="+mj-lt"/>
          <a:ea typeface="+mj-ea"/>
          <a:cs typeface="+mj-cs"/>
          <a:sym typeface="Helvetica"/>
        </a:defRPr>
      </a:lvl3pPr>
      <a:lvl4pPr indent="685800" defTabSz="457200">
        <a:defRPr sz="1200">
          <a:latin typeface="+mj-lt"/>
          <a:ea typeface="+mj-ea"/>
          <a:cs typeface="+mj-cs"/>
          <a:sym typeface="Helvetica"/>
        </a:defRPr>
      </a:lvl4pPr>
      <a:lvl5pPr indent="914400" defTabSz="457200">
        <a:defRPr sz="1200">
          <a:latin typeface="+mj-lt"/>
          <a:ea typeface="+mj-ea"/>
          <a:cs typeface="+mj-cs"/>
          <a:sym typeface="Helvetica"/>
        </a:defRPr>
      </a:lvl5pPr>
      <a:lvl6pPr indent="1371600" defTabSz="457200">
        <a:defRPr sz="1200">
          <a:latin typeface="+mj-lt"/>
          <a:ea typeface="+mj-ea"/>
          <a:cs typeface="+mj-cs"/>
          <a:sym typeface="Helvetica"/>
        </a:defRPr>
      </a:lvl6pPr>
      <a:lvl7pPr indent="1828800" defTabSz="457200">
        <a:defRPr sz="1200">
          <a:latin typeface="+mj-lt"/>
          <a:ea typeface="+mj-ea"/>
          <a:cs typeface="+mj-cs"/>
          <a:sym typeface="Helvetica"/>
        </a:defRPr>
      </a:lvl7pPr>
      <a:lvl8pPr indent="2286000" defTabSz="457200">
        <a:defRPr sz="1200">
          <a:latin typeface="+mj-lt"/>
          <a:ea typeface="+mj-ea"/>
          <a:cs typeface="+mj-cs"/>
          <a:sym typeface="Helvetica"/>
        </a:defRPr>
      </a:lvl8pPr>
      <a:lvl9pPr indent="2743200" defTabSz="457200">
        <a:defRPr sz="1200">
          <a:latin typeface="+mj-lt"/>
          <a:ea typeface="+mj-ea"/>
          <a:cs typeface="+mj-cs"/>
          <a:sym typeface="Helvetica"/>
        </a:defRPr>
      </a:lvl9pPr>
    </p:bodyStyle>
    <p:otherStyle>
      <a:lvl1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1pPr>
      <a:lvl2pPr indent="228600"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2pPr>
      <a:lvl3pPr indent="457200"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3pPr>
      <a:lvl4pPr indent="685800"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4pPr>
      <a:lvl5pPr indent="914400"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5pPr>
      <a:lvl6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6pPr>
      <a:lvl7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7pPr>
      <a:lvl8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8pPr>
      <a:lvl9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youtube.com/watch?v=7gXXtjHDDis" TargetMode="Externa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00112" y="5778500"/>
            <a:ext cx="11684001" cy="2222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defTabSz="584200">
              <a:defRPr sz="1800"/>
            </a:pPr>
            <a:r>
              <a:rPr spc="620" sz="62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MENTAL GAME</a:t>
            </a:r>
            <a:endParaRPr spc="620" sz="62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defTabSz="584200">
              <a:defRPr sz="1800"/>
            </a:pPr>
            <a:r>
              <a:rPr spc="320" sz="32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CHAMPIONSHIPS ARE WON 1 PITCH AT A TIME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00112" y="4965700"/>
            <a:ext cx="11684001" cy="8874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defTabSz="584200"/>
          </a:p>
        </p:txBody>
      </p:sp>
      <p:pic>
        <p:nvPicPr>
          <p:cNvPr id="15" name="dropped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8800" y="1405466"/>
            <a:ext cx="4106625" cy="28010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HITTING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658812" y="18859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Develop a pre-pitch routine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At bat starts when your helmet goes on.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158081" indent="-802481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When you are in the hole.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On deck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158081" indent="-802481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Timing, watching tendencies, picking up release point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Have a plan for each pitch. 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Cleansing breath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158081" indent="-802481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Focus point (something on the bat or in/on the dugout)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FIELDING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Pre-Pitch Positioning</a:t>
            </a:r>
            <a:endParaRPr sz="34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Soft focus - Relaxed positioning</a:t>
            </a:r>
            <a:endParaRPr sz="34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Cleansing breath - Prior to footwork/hard focus.</a:t>
            </a:r>
            <a:endParaRPr sz="34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Hard focus - Hitting zone, as ball is traveling to the plate</a:t>
            </a:r>
            <a:endParaRPr sz="34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Consistent footwork</a:t>
            </a:r>
            <a:endParaRPr sz="34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18935" indent="-1218935" defTabSz="565150">
              <a:spcBef>
                <a:spcPts val="40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Situational awareness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PITCHING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 You are in control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Know your stuff… for that day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Know the umpire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Three strike zones, yours, hitter’s, umpire’s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Eliminate distractions 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latin typeface="Avenir Light"/>
                <a:ea typeface="Avenir Light"/>
                <a:cs typeface="Avenir Light"/>
                <a:sym typeface="Avenir Light"/>
                <a:hlinkClick r:id="rId2" invalidUrl="" action="" tgtFrame="" tooltip="" history="1" highlightClick="0" endSnd="0"/>
              </a:rPr>
              <a:t>http://www.youtube.com/watch?v=7gXXtjHDDis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0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0" dur="10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3" dur="10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8" dur="10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3" dur="10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HOW TO BUILD A CHAMPION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Championships are built one pitch at a time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You never know when a championship is won or lost.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The past is history, the future is a mystery, the present is a gift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</p:txBody>
      </p:sp>
      <p:pic>
        <p:nvPicPr>
          <p:cNvPr id="52" name="pasted-image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8918" y="6321259"/>
            <a:ext cx="4466964" cy="30248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PRE-PITCH ROUTINE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Most of the game is downtime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42273" indent="-722233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8-12 minutes of action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42273" indent="-722233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2 1/2 hour game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42273" indent="-722233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How are you utilizing the 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Recognize the Out, Inning, Runner, situation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Determine possible plays that can happen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Check wind/weather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Pick a soft focus target </a:t>
            </a:r>
            <a:endParaRPr sz="243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0067" indent="-540067" defTabSz="398621">
              <a:spcBef>
                <a:spcPts val="27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3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Hard focus target (as pitch is delivered)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ONE PITCH AT A TIME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What can you do about the previous pitch?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174749" indent="-704849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NOTHING!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What can you do about the next inning?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NOTHING!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Live in the moment/play in the moment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The past is history, the future is a mystery, live in the present. </a:t>
            </a:r>
          </a:p>
        </p:txBody>
      </p:sp>
    </p:spTree>
  </p:cSld>
  <p:clrMapOvr>
    <a:masterClrMapping/>
  </p:clrMapOvr>
  <p:transition spd="fast" advClick="1">
    <p:cover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19937">
              <a:defRPr spc="400" sz="400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00" sz="4005">
                <a:solidFill>
                  <a:srgbClr val="FFFFFF"/>
                </a:solidFill>
              </a:rPr>
              <a:t>HOW PLAYERS FAIL WITH THEIR MENTAL GAME..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Bad Call - Let it affect the next pitch or future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Bad performance - Previous performance cannot affect your future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Concerned with external factors, who is at the game, who isn’t at the game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Ego gets in the way of success - Worry about what others think of them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Allow past failures to decrease current confidence</a:t>
            </a:r>
            <a:endParaRPr sz="27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600075" indent="-600075" defTabSz="442912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7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Allow past successes to give a false sense of security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30225">
              <a:defRPr spc="400" sz="40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00" sz="4000">
                <a:solidFill>
                  <a:srgbClr val="FFFFFF"/>
                </a:solidFill>
              </a:rPr>
              <a:t>FAILING TO PLAY 1 PITCH AT A TIME</a:t>
            </a:r>
          </a:p>
        </p:txBody>
      </p:sp>
      <p:sp>
        <p:nvSpPr>
          <p:cNvPr id="27" name="Shape 27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Worrying about statistics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Many stats are incomplete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Worry about winning and losing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469901" indent="-1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0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     </a:t>
            </a:r>
            <a:r>
              <a:rPr sz="24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 Wins and losses are often out of your control, play the game the best you can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Dwelling on past failures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Resting on past successes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PRACTICE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226438" indent="-1226438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13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We would never ask you to execute something in a game you haven’t practiced</a:t>
            </a:r>
            <a:endParaRPr sz="313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226438" indent="-1226438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13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Mental approach is the same</a:t>
            </a:r>
            <a:endParaRPr sz="313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817625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088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Use mental approach during practice</a:t>
            </a:r>
            <a:endParaRPr sz="2088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1226438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566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10 good reps are better than 100 unfocused reps</a:t>
            </a:r>
            <a:endParaRPr sz="1566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817625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088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Every Rep is special</a:t>
            </a:r>
            <a:endParaRPr sz="1566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1226438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566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Players get limited reps, teach them how to maximize each one in practice</a:t>
            </a:r>
            <a:endParaRPr sz="1566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1226438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566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What specifically are you looking for in each drill</a:t>
            </a:r>
            <a:endParaRPr sz="1566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1226438" indent="-408812" defTabSz="508254">
              <a:spcBef>
                <a:spcPts val="36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566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Specifically what is important to accomplish with each rep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UMPIRES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658812" y="201930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You cannot control umpires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They are not perfect …. sometimes they aren’t even good.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They are totally out of your control </a:t>
            </a:r>
            <a:endParaRPr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We get more calls because of our attitude!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Get to know umpires.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1409700" indent="-14097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3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Umpires will make mistakes…</a:t>
            </a:r>
            <a:endParaRPr sz="3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939800" indent="-469900" defTabSz="584200">
              <a:spcBef>
                <a:spcPts val="42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For both teams.  </a:t>
            </a:r>
          </a:p>
        </p:txBody>
      </p:sp>
    </p:spTree>
  </p:cSld>
  <p:clrMapOvr>
    <a:masterClrMapping/>
  </p:clrMapOvr>
  <p:transition spd="slow" advClick="1">
    <p:cover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1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1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10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0" dur="10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FAILURE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658812" y="202565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543454" indent="-543454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Best players in MLB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72268" indent="-724605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Get hits 30% of the time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72268" indent="-724605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Make outs 60% of the time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543454" indent="-543454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YOU WILL FAIL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72268" indent="-724605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Great players not only fail less, they deal with failure better… which makes them fail less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72268" indent="-724605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Handling failure allows you to succeed</a:t>
            </a:r>
            <a:endParaRPr sz="2600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1" marL="1072268" indent="-724605" defTabSz="431800">
              <a:spcBef>
                <a:spcPts val="31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6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“Show me someone who has never failed, and I will show you someone who has never achieved.” -John Wooden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658812" y="609600"/>
            <a:ext cx="11684001" cy="14208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defTabSz="584200">
              <a:defRPr spc="450" sz="45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450" sz="4500">
                <a:solidFill>
                  <a:srgbClr val="FFFFFF"/>
                </a:solidFill>
              </a:rPr>
              <a:t>HOW TO PLAY 1 PITCH AT A TIME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658812" y="2019300"/>
            <a:ext cx="11684001" cy="67167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“So what… Next Pitch”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The past is behind you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Control what you can control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If you can’t control it… don’t worry about it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Umpires are out of your control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Your opponent is out of your control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376913" indent="-2009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968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Would you rather play well against a good opponent and lose…</a:t>
            </a:r>
            <a:endParaRPr sz="1968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2" marL="376913" indent="-2009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1968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Or play poorly against a bad opponent and win?</a:t>
            </a:r>
            <a:endParaRPr sz="2542">
              <a:solidFill>
                <a:srgbClr val="FFFFFF"/>
              </a:solidFill>
              <a:latin typeface="Avenir Light"/>
              <a:ea typeface="Avenir Light"/>
              <a:cs typeface="Avenir Light"/>
              <a:sym typeface="Avenir Light"/>
            </a:endParaRPr>
          </a:p>
          <a:p>
            <a:pPr lvl="0" marL="743190" indent="-743190" defTabSz="416559">
              <a:spcBef>
                <a:spcPts val="2900"/>
              </a:spcBef>
              <a:buClr>
                <a:srgbClr val="646464"/>
              </a:buClr>
              <a:buSzPct val="90000"/>
              <a:buFont typeface="Avenir Light"/>
              <a:buChar char="•"/>
              <a:defRPr sz="1800"/>
            </a:pPr>
            <a:r>
              <a:rPr sz="2542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rPr>
              <a:t>How does your play/attitude/decisions benefit the team?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1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10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10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10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10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8" dur="10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1" dur="10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6" dur="10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1B6BBC"/>
      </a:accent1>
      <a:accent2>
        <a:srgbClr val="42AAC9"/>
      </a:accent2>
      <a:accent3>
        <a:srgbClr val="AAAAAA"/>
      </a:accent3>
      <a:accent4>
        <a:srgbClr val="707070"/>
      </a:accent4>
      <a:accent5>
        <a:srgbClr val="ABB9D8"/>
      </a:accent5>
      <a:accent6>
        <a:srgbClr val="3C9AB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25400" cap="flat">
          <a:solidFill>
            <a:srgbClr val="1B6BBC"/>
          </a:solidFill>
          <a:prstDash val="solid"/>
          <a:bevel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1B6BBC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B6BBC"/>
      </a:accent1>
      <a:accent2>
        <a:srgbClr val="42AAC9"/>
      </a:accent2>
      <a:accent3>
        <a:srgbClr val="AAAAAA"/>
      </a:accent3>
      <a:accent4>
        <a:srgbClr val="707070"/>
      </a:accent4>
      <a:accent5>
        <a:srgbClr val="ABB9D8"/>
      </a:accent5>
      <a:accent6>
        <a:srgbClr val="3C9AB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25400" cap="flat">
          <a:solidFill>
            <a:srgbClr val="1B6BBC"/>
          </a:solidFill>
          <a:prstDash val="solid"/>
          <a:bevel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1B6BBC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